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6" r:id="rId4"/>
    <p:sldId id="267" r:id="rId5"/>
    <p:sldId id="264" r:id="rId6"/>
    <p:sldId id="263" r:id="rId7"/>
    <p:sldId id="268" r:id="rId8"/>
    <p:sldId id="265" r:id="rId9"/>
    <p:sldId id="280" r:id="rId10"/>
    <p:sldId id="257" r:id="rId11"/>
    <p:sldId id="269" r:id="rId12"/>
    <p:sldId id="259" r:id="rId13"/>
    <p:sldId id="271" r:id="rId14"/>
    <p:sldId id="275" r:id="rId15"/>
    <p:sldId id="273" r:id="rId16"/>
    <p:sldId id="272" r:id="rId17"/>
    <p:sldId id="274" r:id="rId18"/>
    <p:sldId id="278" r:id="rId19"/>
    <p:sldId id="276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E3124"/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B80D6-7EE7-49E4-8730-1B3F374D7933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C907-B7A6-4719-8B87-8CD971D5D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templat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" y="7620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44775"/>
            <a:ext cx="7772400" cy="1470025"/>
          </a:xfrm>
        </p:spPr>
        <p:txBody>
          <a:bodyPr/>
          <a:lstStyle/>
          <a:p>
            <a:pPr algn="r"/>
            <a:r>
              <a:rPr lang="en-US" dirty="0" smtClean="0"/>
              <a:t>A Better South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1" y="3810000"/>
            <a:ext cx="4191000" cy="457200"/>
          </a:xfrm>
        </p:spPr>
        <p:txBody>
          <a:bodyPr>
            <a:normAutofit fontScale="92500"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Catholic Schools  /  12 September 2017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magineSA_powerpoint_info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Constitution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400" y="1676400"/>
            <a:ext cx="8077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SUBHEADING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/ DESCRIPTION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001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magineSA_powerpoint_info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Target Market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400" y="1676400"/>
            <a:ext cx="8077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Children </a:t>
            </a:r>
            <a:r>
              <a:rPr lang="en-US" sz="2400" dirty="0"/>
              <a:t>and young people are our key target segment given that they are </a:t>
            </a:r>
            <a:r>
              <a:rPr lang="en-US" sz="2400" dirty="0" smtClean="0"/>
              <a:t>by far the </a:t>
            </a:r>
            <a:r>
              <a:rPr lang="en-US" sz="2400" dirty="0"/>
              <a:t>largest </a:t>
            </a:r>
            <a:r>
              <a:rPr lang="en-US" sz="2400" dirty="0" smtClean="0"/>
              <a:t>segment in </a:t>
            </a:r>
            <a:r>
              <a:rPr lang="en-US" sz="2400" dirty="0"/>
              <a:t>our society, and most amenable to mindset change. 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Over </a:t>
            </a:r>
            <a:r>
              <a:rPr lang="en-US" sz="2400" dirty="0"/>
              <a:t>and above this we will also work with </a:t>
            </a:r>
            <a:r>
              <a:rPr lang="en-US" sz="2400" dirty="0" smtClean="0"/>
              <a:t>the principals, teachers and parents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Our goal is to work with Business, Education, Faith </a:t>
            </a:r>
            <a:r>
              <a:rPr lang="en-US" sz="2400" dirty="0"/>
              <a:t>based communities and </a:t>
            </a:r>
            <a:r>
              <a:rPr lang="en-US" sz="2400" dirty="0" smtClean="0"/>
              <a:t>Civil </a:t>
            </a:r>
            <a:r>
              <a:rPr lang="en-US" sz="2400" dirty="0"/>
              <a:t>S</a:t>
            </a:r>
            <a:r>
              <a:rPr lang="en-US" sz="2400" dirty="0" smtClean="0"/>
              <a:t>ociety </a:t>
            </a:r>
            <a:r>
              <a:rPr lang="en-US" sz="2400" dirty="0"/>
              <a:t>as a whole. 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001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724400" y="1600200"/>
            <a:ext cx="4038600" cy="419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Federation of School Governing Bodies of South Africa</a:t>
            </a:r>
            <a:r>
              <a:rPr lang="en-ZA" sz="2000" dirty="0"/>
              <a:t> (</a:t>
            </a:r>
            <a:r>
              <a:rPr lang="en-US" sz="2000" dirty="0"/>
              <a:t>FEDSAS</a:t>
            </a:r>
            <a:r>
              <a:rPr lang="en-US" sz="2000" dirty="0" smtClean="0"/>
              <a:t>)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000" dirty="0" smtClean="0"/>
              <a:t> </a:t>
            </a:r>
            <a:r>
              <a:rPr lang="en-US" sz="2000" dirty="0"/>
              <a:t>Catholic </a:t>
            </a:r>
            <a:r>
              <a:rPr lang="en-US" sz="2000" dirty="0" smtClean="0"/>
              <a:t>and Anglican Schools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000" dirty="0" smtClean="0"/>
              <a:t>Southern </a:t>
            </a:r>
            <a:r>
              <a:rPr lang="en-US" sz="2000" dirty="0"/>
              <a:t>African Heads of Independent Schools (SAHISA</a:t>
            </a:r>
            <a:r>
              <a:rPr lang="en-US" sz="2000" dirty="0" smtClean="0"/>
              <a:t>)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000" dirty="0" smtClean="0"/>
              <a:t> </a:t>
            </a:r>
            <a:r>
              <a:rPr lang="en-ZA" sz="2000" dirty="0"/>
              <a:t>Independent Schools Association of Southern Africa  (ISASA); </a:t>
            </a:r>
            <a:endParaRPr lang="en-ZA" sz="2000" dirty="0" smtClean="0"/>
          </a:p>
          <a:p>
            <a:pPr marL="342900" indent="-342900" algn="r">
              <a:spcBef>
                <a:spcPct val="20000"/>
              </a:spcBef>
            </a:pPr>
            <a:r>
              <a:rPr lang="en-US" sz="2000" dirty="0" smtClean="0"/>
              <a:t>LEAP Schools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000" dirty="0" smtClean="0"/>
              <a:t>Extraordinary </a:t>
            </a:r>
            <a:r>
              <a:rPr lang="en-US" sz="2000" dirty="0"/>
              <a:t>Schools Network (ESN)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000" dirty="0" smtClean="0"/>
              <a:t> 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“Nectopus”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images of an octop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7946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0" y="1828800"/>
            <a:ext cx="87630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lvl="0" indent="-342900" algn="r">
              <a:spcBef>
                <a:spcPct val="20000"/>
              </a:spcBef>
            </a:pPr>
            <a:endParaRPr lang="en-US" sz="2400" dirty="0"/>
          </a:p>
          <a:p>
            <a:pPr marL="342900" lvl="0" indent="-342900" algn="r">
              <a:spcBef>
                <a:spcPct val="20000"/>
              </a:spcBef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</a:pPr>
            <a:endParaRPr lang="en-US" sz="2400" dirty="0"/>
          </a:p>
          <a:p>
            <a:pPr marL="342900" lvl="0" indent="-342900" algn="r">
              <a:spcBef>
                <a:spcPct val="20000"/>
              </a:spcBef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We train youth coaches (20-30 years of age) to work in schools. These youth coaches are living examples of what we teach.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400" dirty="0" smtClean="0"/>
              <a:t>They live out (model) the values that we teach. 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en-US" sz="2400" dirty="0" smtClean="0"/>
              <a:t>They are seen as role models.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How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Paul\Documents\One Million Strong\IMG_7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magineSA_powerpoint_info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Programme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400" y="1676400"/>
            <a:ext cx="8305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ZA" sz="5700" b="1" dirty="0"/>
          </a:p>
          <a:p>
            <a:endParaRPr lang="en-GB" sz="3100" dirty="0" smtClean="0"/>
          </a:p>
          <a:p>
            <a:endParaRPr lang="en-GB" sz="3100" dirty="0" smtClean="0"/>
          </a:p>
          <a:p>
            <a:r>
              <a:rPr lang="en-GB" sz="3800" dirty="0" smtClean="0"/>
              <a:t>                                                                 </a:t>
            </a:r>
          </a:p>
          <a:p>
            <a:endParaRPr lang="en-GB" sz="3800" dirty="0"/>
          </a:p>
          <a:p>
            <a:endParaRPr lang="en-GB" sz="3800" dirty="0" smtClean="0"/>
          </a:p>
          <a:p>
            <a:endParaRPr lang="en-GB" sz="3800" dirty="0"/>
          </a:p>
          <a:p>
            <a:pPr marL="342900" lvl="0" indent="-342900">
              <a:spcBef>
                <a:spcPct val="20000"/>
              </a:spcBef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001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hape 54" descr="1_launch.jpg"/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21129"/>
            <a:ext cx="6553201" cy="4751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8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magineSA_powerpoint_info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Programme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Content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400" y="1676400"/>
            <a:ext cx="8077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GB" sz="2800" dirty="0"/>
              <a:t>Module # 1: </a:t>
            </a:r>
            <a:r>
              <a:rPr lang="en-GB" sz="2800" dirty="0" smtClean="0"/>
              <a:t>Personal </a:t>
            </a:r>
            <a:r>
              <a:rPr lang="en-GB" sz="2800" dirty="0"/>
              <a:t>Responsibly</a:t>
            </a:r>
          </a:p>
          <a:p>
            <a:r>
              <a:rPr lang="en-GB" sz="2800" dirty="0"/>
              <a:t>Module # 2: Personal Deception </a:t>
            </a:r>
            <a:endParaRPr lang="en-ZA" sz="2800" dirty="0"/>
          </a:p>
          <a:p>
            <a:r>
              <a:rPr lang="en-GB" sz="2800" dirty="0"/>
              <a:t>Module # 3: Personal Transformation                   </a:t>
            </a:r>
            <a:r>
              <a:rPr lang="en-ZA" sz="2800" dirty="0"/>
              <a:t>                     </a:t>
            </a:r>
          </a:p>
          <a:p>
            <a:r>
              <a:rPr lang="en-GB" sz="2800" dirty="0"/>
              <a:t>Module # 4: Personal Development </a:t>
            </a:r>
            <a:endParaRPr lang="en-ZA" sz="2800" dirty="0"/>
          </a:p>
          <a:p>
            <a:r>
              <a:rPr lang="en-GB" sz="2800" dirty="0"/>
              <a:t>Module # 5: Personal Integrity </a:t>
            </a:r>
            <a:endParaRPr lang="en-ZA" sz="2800" dirty="0"/>
          </a:p>
          <a:p>
            <a:r>
              <a:rPr lang="en-GB" sz="2800" dirty="0"/>
              <a:t>Module # 6: Creating a “reimagined” South Africa</a:t>
            </a:r>
            <a:endParaRPr lang="en-ZA" sz="2800" dirty="0"/>
          </a:p>
          <a:p>
            <a:r>
              <a:rPr lang="en-GB" sz="2800" dirty="0" smtClean="0"/>
              <a:t>Module </a:t>
            </a:r>
            <a:r>
              <a:rPr lang="en-GB" sz="2800" dirty="0"/>
              <a:t># 7: Developing new paradigms that drive change</a:t>
            </a:r>
            <a:endParaRPr lang="en-ZA" sz="2800" dirty="0"/>
          </a:p>
          <a:p>
            <a:r>
              <a:rPr lang="en-GB" sz="2800" dirty="0"/>
              <a:t>Module # 8: What is democratic Governance? </a:t>
            </a:r>
            <a:endParaRPr lang="en-ZA" sz="2800" dirty="0"/>
          </a:p>
          <a:p>
            <a:r>
              <a:rPr lang="en-GB" sz="2800" dirty="0"/>
              <a:t>Module # 9:  The importance of our Constitution</a:t>
            </a:r>
            <a:endParaRPr lang="en-ZA" sz="2800" dirty="0"/>
          </a:p>
          <a:p>
            <a:r>
              <a:rPr lang="en-GB" sz="2800" dirty="0"/>
              <a:t>Module # 10: An </a:t>
            </a:r>
            <a:r>
              <a:rPr lang="en-GB" sz="2800" i="1" dirty="0"/>
              <a:t>Emotional Settlement</a:t>
            </a:r>
            <a:r>
              <a:rPr lang="en-GB" sz="2800" dirty="0"/>
              <a:t> </a:t>
            </a:r>
            <a:endParaRPr lang="en-ZA" sz="2800" dirty="0"/>
          </a:p>
          <a:p>
            <a:r>
              <a:rPr lang="en-GB" sz="2800" dirty="0"/>
              <a:t>Module # 11: We are faced with five choices</a:t>
            </a:r>
            <a:endParaRPr lang="en-ZA" sz="2800" dirty="0"/>
          </a:p>
          <a:p>
            <a:r>
              <a:rPr lang="en-GB" sz="2800" dirty="0"/>
              <a:t>Module # 12: Personal Commitments and Boundaries</a:t>
            </a:r>
            <a:endParaRPr lang="en-ZA" sz="2800" dirty="0"/>
          </a:p>
          <a:p>
            <a:pPr marL="342900" lvl="0" indent="-342900">
              <a:spcBef>
                <a:spcPct val="20000"/>
              </a:spcBef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001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872681" y="1828800"/>
            <a:ext cx="389032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One Million Strong </a:t>
            </a: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MAD Leadership Programme</a:t>
            </a: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UnlockD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400" dirty="0"/>
              <a:t>Father A Nation (FAN</a:t>
            </a:r>
            <a:r>
              <a:rPr lang="en-US" sz="2400" dirty="0" smtClean="0"/>
              <a:t>).</a:t>
            </a: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South African Association of</a:t>
            </a: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Youth Clubs (SAAYC)</a:t>
            </a:r>
          </a:p>
          <a:p>
            <a:pPr marL="342900" lvl="0" indent="-342900" algn="r">
              <a:spcBef>
                <a:spcPct val="20000"/>
              </a:spcBef>
            </a:pPr>
            <a:endParaRPr lang="en-US" sz="2000" dirty="0"/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Our Partners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942"/>
            <a:ext cx="4635559" cy="51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743201" y="1828800"/>
            <a:ext cx="5666396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Dr. Mamphela Ramphele</a:t>
            </a:r>
          </a:p>
          <a:p>
            <a:pPr marL="342900" lvl="0" indent="-342900" algn="r">
              <a:spcBef>
                <a:spcPct val="20000"/>
              </a:spcBef>
            </a:pPr>
            <a:endParaRPr lang="en-US" sz="2400" dirty="0"/>
          </a:p>
          <a:p>
            <a:pPr marL="342900" lvl="0" indent="-342900" algn="r">
              <a:spcBef>
                <a:spcPct val="20000"/>
              </a:spcBef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</a:pPr>
            <a:endParaRPr lang="en-US" sz="2400" dirty="0" smtClean="0"/>
          </a:p>
          <a:p>
            <a:pPr marL="342900" lvl="0" indent="-342900" algn="r">
              <a:spcBef>
                <a:spcPct val="20000"/>
              </a:spcBef>
            </a:pPr>
            <a:endParaRPr lang="en-US" sz="2400" dirty="0"/>
          </a:p>
          <a:p>
            <a:pPr marL="342900" lvl="0" indent="-342900" algn="r">
              <a:spcBef>
                <a:spcPct val="20000"/>
              </a:spcBef>
            </a:pPr>
            <a:r>
              <a:rPr lang="en-US" sz="2400" dirty="0" smtClean="0"/>
              <a:t>Dr. George </a:t>
            </a:r>
            <a:r>
              <a:rPr lang="en-US" sz="2400" dirty="0" err="1" smtClean="0"/>
              <a:t>Lindeque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Our Founders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image of Dr Ramphe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7432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6E741AEE-6B99-4715-B13E-7FA322496B4D" descr="E89D6AEA-349E-45E4-91BD-320653D6A9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169507"/>
            <a:ext cx="266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038600" y="1828800"/>
            <a:ext cx="4724401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Mother </a:t>
            </a:r>
            <a:r>
              <a:rPr lang="en-ZA" sz="2400" dirty="0"/>
              <a:t>tongue teaching and learning at Foundation level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Revival </a:t>
            </a:r>
            <a:r>
              <a:rPr lang="en-ZA" sz="2400" dirty="0"/>
              <a:t>of African Languages as subjects and carriers of culture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LO </a:t>
            </a:r>
            <a:r>
              <a:rPr lang="en-ZA" sz="2400" dirty="0"/>
              <a:t>as </a:t>
            </a:r>
            <a:r>
              <a:rPr lang="en-ZA" sz="2400" dirty="0" smtClean="0"/>
              <a:t>a vehicle </a:t>
            </a:r>
            <a:r>
              <a:rPr lang="en-ZA" sz="2400" dirty="0"/>
              <a:t>of Values Based Civic Education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African </a:t>
            </a:r>
            <a:r>
              <a:rPr lang="en-ZA" sz="2400" dirty="0"/>
              <a:t>History </a:t>
            </a:r>
            <a:r>
              <a:rPr lang="en-ZA" sz="2400" dirty="0" smtClean="0"/>
              <a:t>to be taught from </a:t>
            </a:r>
            <a:r>
              <a:rPr lang="en-ZA" sz="2400" dirty="0"/>
              <a:t>a</a:t>
            </a:r>
            <a:r>
              <a:rPr lang="en-ZA" sz="2400" dirty="0" smtClean="0"/>
              <a:t>ntiquity </a:t>
            </a:r>
            <a:r>
              <a:rPr lang="en-ZA" sz="2400" dirty="0"/>
              <a:t>not 1652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Unleash </a:t>
            </a:r>
            <a:r>
              <a:rPr lang="en-ZA" sz="2400" dirty="0"/>
              <a:t>the power of Heritage of the cradle of humanity</a:t>
            </a:r>
          </a:p>
          <a:p>
            <a:r>
              <a:rPr lang="en-ZA" sz="2400" dirty="0"/>
              <a:t> </a:t>
            </a:r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Academic Stream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image of early rock art in South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6178"/>
            <a:ext cx="3798671" cy="30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e of early rock art in South 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magineSA_powerpoint_info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Where to From Here?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400" y="1676400"/>
            <a:ext cx="8077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ZA" sz="2800" dirty="0"/>
              <a:t> Institutional Leadership to constitute </a:t>
            </a:r>
            <a:r>
              <a:rPr lang="en-ZA" sz="2800" dirty="0" smtClean="0"/>
              <a:t>a Transformation </a:t>
            </a:r>
            <a:r>
              <a:rPr lang="en-ZA" sz="2800" dirty="0"/>
              <a:t>Team </a:t>
            </a:r>
            <a:r>
              <a:rPr lang="en-ZA" sz="2800" dirty="0" smtClean="0"/>
              <a:t>(TT) and </a:t>
            </a:r>
            <a:r>
              <a:rPr lang="en-ZA" sz="2800" dirty="0"/>
              <a:t>work with Facilitators to start </a:t>
            </a:r>
            <a:r>
              <a:rPr lang="en-ZA" sz="2800" dirty="0" smtClean="0"/>
              <a:t>the journey</a:t>
            </a:r>
            <a:endParaRPr lang="en-Z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TT </a:t>
            </a:r>
            <a:r>
              <a:rPr lang="en-ZA" sz="2800" dirty="0"/>
              <a:t>to Reimagine Institution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TT </a:t>
            </a:r>
            <a:r>
              <a:rPr lang="en-ZA" sz="2800" dirty="0"/>
              <a:t>identifies </a:t>
            </a:r>
            <a:r>
              <a:rPr lang="en-ZA" sz="2800" dirty="0" smtClean="0"/>
              <a:t>obstacles </a:t>
            </a:r>
            <a:r>
              <a:rPr lang="en-ZA" sz="2800" dirty="0"/>
              <a:t>to </a:t>
            </a:r>
            <a:r>
              <a:rPr lang="en-ZA" sz="2800" dirty="0" smtClean="0"/>
              <a:t>a Reimagined </a:t>
            </a:r>
            <a:r>
              <a:rPr lang="en-ZA" sz="2800" dirty="0"/>
              <a:t>Institutional framework becoming reality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TT </a:t>
            </a:r>
            <a:r>
              <a:rPr lang="en-ZA" sz="2800" dirty="0"/>
              <a:t>to tell one another their </a:t>
            </a:r>
            <a:r>
              <a:rPr lang="en-ZA" sz="2800" dirty="0" smtClean="0"/>
              <a:t>“stories” which will initiate healing </a:t>
            </a:r>
            <a:r>
              <a:rPr lang="en-ZA" sz="2800" dirty="0"/>
              <a:t>conversations </a:t>
            </a:r>
            <a:r>
              <a:rPr lang="en-ZA" sz="2800" dirty="0" smtClean="0"/>
              <a:t>that </a:t>
            </a:r>
            <a:r>
              <a:rPr lang="en-ZA" sz="2800" dirty="0"/>
              <a:t>address obstacles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The process always starts </a:t>
            </a:r>
            <a:r>
              <a:rPr lang="en-ZA" sz="2800" dirty="0"/>
              <a:t>with self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TT </a:t>
            </a:r>
            <a:r>
              <a:rPr lang="en-ZA" sz="2800" dirty="0"/>
              <a:t>to agree a process and timelines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TT </a:t>
            </a:r>
            <a:r>
              <a:rPr lang="en-ZA" sz="2800" dirty="0"/>
              <a:t>identify internal </a:t>
            </a:r>
            <a:r>
              <a:rPr lang="en-ZA" sz="2800" dirty="0" smtClean="0"/>
              <a:t>facilitation </a:t>
            </a:r>
            <a:r>
              <a:rPr lang="en-ZA" sz="2800" dirty="0"/>
              <a:t>t</a:t>
            </a:r>
            <a:r>
              <a:rPr lang="en-ZA" sz="2800" dirty="0" smtClean="0"/>
              <a:t>eam </a:t>
            </a:r>
            <a:r>
              <a:rPr lang="en-ZA" sz="2800" dirty="0"/>
              <a:t>to be </a:t>
            </a:r>
            <a:r>
              <a:rPr lang="en-ZA" sz="2800" dirty="0" smtClean="0"/>
              <a:t>trained.</a:t>
            </a:r>
            <a:endParaRPr lang="en-Z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The Institutional accepts responsibility to drive the transformation process (ownership)</a:t>
            </a:r>
            <a:endParaRPr lang="en-ZA" sz="2800" dirty="0"/>
          </a:p>
          <a:p>
            <a:r>
              <a:rPr lang="en-ZA" sz="2800" dirty="0"/>
              <a:t> 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001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181600" y="1828800"/>
            <a:ext cx="35814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ZA" sz="2800" dirty="0"/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Presentation for…..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images of catholic schools western ca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1"/>
            <a:ext cx="6400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6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imagineSA_powerpoint_info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400" y="1676400"/>
            <a:ext cx="807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001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2438400"/>
            <a:ext cx="7543800" cy="25146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mage result for happy images of south afri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8757"/>
            <a:ext cx="6476999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181600" y="1828800"/>
            <a:ext cx="35814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We need to recapture the dream that started in 1994.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800" dirty="0" smtClean="0"/>
              <a:t>This </a:t>
            </a:r>
            <a:r>
              <a:rPr lang="en-US" sz="2800" dirty="0"/>
              <a:t>dream enabled us to leap across huge chasms of angry divides to build a new society. </a:t>
            </a:r>
            <a:endParaRPr lang="en-ZA" sz="2800" dirty="0"/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Current Situation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029200" cy="472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181600" y="1828800"/>
            <a:ext cx="35814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400" dirty="0" smtClean="0"/>
              <a:t>We </a:t>
            </a:r>
            <a:r>
              <a:rPr lang="en-US" sz="2400" dirty="0"/>
              <a:t>embraced the African wisdom embedded in </a:t>
            </a:r>
            <a:r>
              <a:rPr lang="en-US" sz="2400" dirty="0" err="1"/>
              <a:t>uBuntu</a:t>
            </a:r>
            <a:r>
              <a:rPr lang="en-US" sz="2400" dirty="0"/>
              <a:t> and committed to reconnect with one another to be united in our divers</a:t>
            </a:r>
            <a:r>
              <a:rPr lang="en-US" sz="2000" dirty="0"/>
              <a:t>ity</a:t>
            </a:r>
            <a:r>
              <a:rPr lang="en-US" sz="2000" dirty="0" smtClean="0"/>
              <a:t>.</a:t>
            </a:r>
            <a:endParaRPr lang="en-ZA" sz="2000" dirty="0"/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Current Situation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images of sa in 19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8607"/>
            <a:ext cx="5714999" cy="35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490748" y="1828800"/>
            <a:ext cx="4272252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 It’s used and understood by every culture in SA.</a:t>
            </a:r>
          </a:p>
          <a:p>
            <a:pPr lvl="0" algn="r">
              <a:spcBef>
                <a:spcPct val="20000"/>
              </a:spcBef>
            </a:pPr>
            <a:r>
              <a:rPr lang="en-US" sz="2400" dirty="0" smtClean="0"/>
              <a:t>2. It has three legs for a very good reason</a:t>
            </a:r>
          </a:p>
          <a:p>
            <a:pPr lvl="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3.The problem is our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potjie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can’t stand properly as it’s only got one leg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“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Potjie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" descr="Description: Image result for images of a potj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95734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magineSA_powerpoint_info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The RiSA “Trilogy”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400" y="1676400"/>
            <a:ext cx="8077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/>
              <a:t>THE THREE LEGGED POTJIE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GB" sz="2800" dirty="0"/>
              <a:t>We need to complement our celebrated </a:t>
            </a:r>
            <a:r>
              <a:rPr lang="en-GB" sz="2800" b="1" dirty="0"/>
              <a:t>Political Settlement</a:t>
            </a:r>
            <a:r>
              <a:rPr lang="en-GB" sz="2800" dirty="0"/>
              <a:t> with an </a:t>
            </a:r>
            <a:r>
              <a:rPr lang="en-GB" sz="2800" b="1" dirty="0"/>
              <a:t>Emotional Settlement</a:t>
            </a:r>
            <a:r>
              <a:rPr lang="en-GB" sz="2800" dirty="0"/>
              <a:t> (healing and </a:t>
            </a:r>
            <a:r>
              <a:rPr lang="en-GB" sz="2800" dirty="0" smtClean="0"/>
              <a:t>the establishment </a:t>
            </a:r>
            <a:r>
              <a:rPr lang="en-GB" sz="2800" dirty="0"/>
              <a:t>of new values – human rights, rule of law and social justice) and a </a:t>
            </a:r>
            <a:r>
              <a:rPr lang="en-GB" sz="2800" b="1" dirty="0"/>
              <a:t>Socio-economic Settlement</a:t>
            </a:r>
            <a:r>
              <a:rPr lang="en-GB" sz="2800" dirty="0"/>
              <a:t> (transforming structural inequalities and promoting inclusive sustainable socio-economic systems).  </a:t>
            </a:r>
            <a:endParaRPr lang="en-ZA" sz="2800" dirty="0"/>
          </a:p>
          <a:p>
            <a:pPr marL="342900" lvl="0" indent="-342900">
              <a:spcBef>
                <a:spcPct val="20000"/>
              </a:spcBef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001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magineSA_powerpoint_info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Focus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400" y="1676400"/>
            <a:ext cx="8077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Our </a:t>
            </a:r>
            <a:r>
              <a:rPr lang="en-US" sz="3200" dirty="0"/>
              <a:t>key focal entry point is transforming </a:t>
            </a:r>
            <a:r>
              <a:rPr lang="en-US" sz="3200" dirty="0" smtClean="0"/>
              <a:t>education and </a:t>
            </a:r>
            <a:r>
              <a:rPr lang="en-US" sz="3200" dirty="0"/>
              <a:t>training.  </a:t>
            </a:r>
            <a:endParaRPr lang="en-US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These </a:t>
            </a:r>
            <a:r>
              <a:rPr lang="en-US" sz="3200" dirty="0"/>
              <a:t>foundations for nurturing and development of talent are seriously under-performing and driving the persistent poverty, inequality and unemployment.  </a:t>
            </a:r>
            <a:endParaRPr lang="en-US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outcomes we seek are 21</a:t>
            </a:r>
            <a:r>
              <a:rPr lang="en-US" sz="3200" baseline="30000" dirty="0"/>
              <a:t>st</a:t>
            </a:r>
            <a:r>
              <a:rPr lang="en-US" sz="3200" dirty="0"/>
              <a:t> century critical thinkers, innovators and responsible shapers of the future.</a:t>
            </a:r>
            <a:endParaRPr lang="en-ZA" sz="3200" dirty="0"/>
          </a:p>
          <a:p>
            <a:pPr marL="342900" lvl="0" indent="-342900">
              <a:spcBef>
                <a:spcPct val="20000"/>
              </a:spcBef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001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181600" y="1828800"/>
            <a:ext cx="35814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</a:pPr>
            <a:endParaRPr kumimoji="0" lang="en-US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Mandate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28091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e of the south african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67" y="3771900"/>
            <a:ext cx="5532661" cy="31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181600" y="1828800"/>
            <a:ext cx="35814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1. It’s ours and it belongs to all of </a:t>
            </a:r>
            <a:r>
              <a:rPr lang="en-US" sz="2400" dirty="0" smtClean="0"/>
              <a:t>us</a:t>
            </a: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 Not only does it show us our rights it also </a:t>
            </a:r>
            <a:r>
              <a:rPr lang="en-US" sz="2400" dirty="0" smtClean="0"/>
              <a:t>teaches us our responsibilities.</a:t>
            </a: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It has the potential to unite us as one people.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400" dirty="0" smtClean="0"/>
              <a:t>4. Why have we failed to embrace it when it belongs to us?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emblem_blac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798472"/>
            <a:ext cx="969594" cy="6859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533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Constitution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6800" y="1295400"/>
            <a:ext cx="3733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images of the preamble to the sa con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0" y="1995932"/>
            <a:ext cx="3907240" cy="34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518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 Better South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janet</dc:creator>
  <cp:lastModifiedBy>Paul Jones</cp:lastModifiedBy>
  <cp:revision>34</cp:revision>
  <dcterms:created xsi:type="dcterms:W3CDTF">2017-01-26T05:40:57Z</dcterms:created>
  <dcterms:modified xsi:type="dcterms:W3CDTF">2017-09-12T12:10:54Z</dcterms:modified>
</cp:coreProperties>
</file>